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"/>
  </p:notesMasterIdLst>
  <p:sldIdLst>
    <p:sldId id="272" r:id="rId2"/>
    <p:sldId id="273" r:id="rId3"/>
    <p:sldId id="275" r:id="rId4"/>
    <p:sldId id="282" r:id="rId5"/>
    <p:sldId id="274" r:id="rId6"/>
    <p:sldId id="276" r:id="rId7"/>
    <p:sldId id="283" r:id="rId8"/>
    <p:sldId id="277" r:id="rId9"/>
    <p:sldId id="278" r:id="rId10"/>
    <p:sldId id="279" r:id="rId11"/>
    <p:sldId id="280" r:id="rId12"/>
    <p:sldId id="284" r:id="rId13"/>
    <p:sldId id="285" r:id="rId14"/>
    <p:sldId id="286" r:id="rId15"/>
    <p:sldId id="288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68516" autoAdjust="0"/>
  </p:normalViewPr>
  <p:slideViewPr>
    <p:cSldViewPr snapToGrid="0">
      <p:cViewPr varScale="1">
        <p:scale>
          <a:sx n="113" d="100"/>
          <a:sy n="113" d="100"/>
        </p:scale>
        <p:origin x="2094" y="96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74CD-3072-4E80-AF98-E552FF6BBB11}" type="datetimeFigureOut">
              <a:rPr lang="zh-CN" altLang="en-US" smtClean="0"/>
              <a:t>2020/10/13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281A1-BBD0-46F5-9713-7C00270C9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9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41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Collision</a:t>
            </a:r>
            <a:r>
              <a:rPr lang="zh-CN" altLang="en-US" dirty="0" smtClean="0"/>
              <a:t>没有属性设置</a:t>
            </a:r>
            <a:endParaRPr lang="en-US" altLang="zh-CN" dirty="0" smtClean="0"/>
          </a:p>
          <a:p>
            <a:r>
              <a:rPr lang="en-US" altLang="zh-CN" dirty="0" smtClean="0"/>
              <a:t>Continuous collision, sensor is invalid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15133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/>
              <a:t>GNSS: </a:t>
            </a:r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Global Navigation Satellite System</a:t>
            </a:r>
            <a:endParaRPr lang="zh-CN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dirty="0" smtClean="0"/>
              <a:t>CARLA document</a:t>
            </a:r>
          </a:p>
          <a:p>
            <a:r>
              <a:rPr lang="en-US" altLang="zh-CN" dirty="0" smtClean="0"/>
              <a:t>IMU</a:t>
            </a:r>
            <a:r>
              <a:rPr lang="zh-CN" altLang="en-US" dirty="0" smtClean="0"/>
              <a:t>也类似学习过程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2959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Git</a:t>
            </a:r>
            <a:r>
              <a:rPr lang="en-US" altLang="zh-CN" dirty="0" smtClean="0"/>
              <a:t> issue</a:t>
            </a:r>
            <a:r>
              <a:rPr lang="zh-CN" altLang="en-US" dirty="0" smtClean="0"/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Issues with obstacle detector #1286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4953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75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如何使用官方手册学习</a:t>
            </a:r>
            <a:r>
              <a:rPr lang="en-US" altLang="zh-CN" dirty="0" smtClean="0"/>
              <a:t>sensors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4407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Create </a:t>
            </a:r>
            <a:r>
              <a:rPr lang="en-US" altLang="zh-CN" dirty="0" err="1" smtClean="0"/>
              <a:t>rgb</a:t>
            </a:r>
            <a:r>
              <a:rPr lang="en-US" altLang="zh-CN" dirty="0" smtClean="0"/>
              <a:t>-camera sensor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03119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针对于主要问题讲解</a:t>
            </a:r>
            <a:r>
              <a:rPr lang="en-US" altLang="zh-CN" dirty="0" smtClean="0"/>
              <a:t>fps</a:t>
            </a:r>
            <a:r>
              <a:rPr lang="zh-CN" altLang="en-US" dirty="0" smtClean="0"/>
              <a:t>，把</a:t>
            </a:r>
            <a:r>
              <a:rPr lang="en-US" altLang="zh-CN" dirty="0" smtClean="0"/>
              <a:t>sensor data</a:t>
            </a:r>
            <a:r>
              <a:rPr lang="zh-CN" altLang="en-US" dirty="0" smtClean="0"/>
              <a:t>数据结构放到后面；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05580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Doc </a:t>
            </a:r>
            <a:r>
              <a:rPr lang="zh-CN" altLang="en-US" dirty="0" smtClean="0"/>
              <a:t>中重点讲解的内容：</a:t>
            </a:r>
            <a:r>
              <a:rPr lang="en-US" altLang="zh-CN" dirty="0" smtClean="0"/>
              <a:t>https://carla.readthedocs.io/en/latest/adv_synchrony_timestep/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13786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异步的可能产生的效果，</a:t>
            </a:r>
            <a:endParaRPr lang="en-US" altLang="zh-CN" dirty="0" smtClean="0"/>
          </a:p>
          <a:p>
            <a:r>
              <a:rPr lang="en-US" altLang="zh-CN" dirty="0" smtClean="0"/>
              <a:t>Carla</a:t>
            </a:r>
            <a:r>
              <a:rPr lang="zh-CN" altLang="en-US" dirty="0" smtClean="0"/>
              <a:t>默认的模式是异步的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7176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同步的实现，主要难点在于</a:t>
            </a:r>
            <a:r>
              <a:rPr lang="en-US" altLang="zh-CN" dirty="0" smtClean="0"/>
              <a:t>server </a:t>
            </a:r>
            <a:r>
              <a:rPr lang="zh-CN" altLang="en-US" dirty="0" smtClean="0"/>
              <a:t>时钟和</a:t>
            </a:r>
            <a:r>
              <a:rPr lang="en-US" altLang="zh-CN" dirty="0" smtClean="0"/>
              <a:t>client </a:t>
            </a:r>
            <a:r>
              <a:rPr lang="zh-CN" altLang="en-US" dirty="0" smtClean="0"/>
              <a:t>时钟使用。</a:t>
            </a:r>
            <a:endParaRPr lang="en-US" altLang="zh-CN" dirty="0" smtClean="0"/>
          </a:p>
          <a:p>
            <a:r>
              <a:rPr lang="zh-CN" altLang="en-US" dirty="0" smtClean="0"/>
              <a:t>保持传感器数据同</a:t>
            </a:r>
            <a:r>
              <a:rPr lang="en-US" altLang="zh-CN" dirty="0" smtClean="0"/>
              <a:t>timestamp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Synchronous</a:t>
            </a:r>
            <a:r>
              <a:rPr lang="zh-CN" altLang="en-US" dirty="0" smtClean="0"/>
              <a:t>什么时候无法同步呢？</a:t>
            </a:r>
            <a:endParaRPr lang="en-US" altLang="zh-CN" dirty="0" smtClean="0"/>
          </a:p>
          <a:p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5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carla.WorldSettings</a:t>
            </a:r>
            <a:endParaRPr lang="zh-CN" altLang="zh-CN" sz="1050" b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2339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使用键盘控制车辆前行。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9963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 smtClean="0"/>
              <a:t>colorConverter</a:t>
            </a:r>
            <a:r>
              <a:rPr lang="en-US" altLang="zh-CN" dirty="0" smtClean="0"/>
              <a:t> </a:t>
            </a:r>
            <a:r>
              <a:rPr lang="zh-CN" altLang="en-US" dirty="0" smtClean="0"/>
              <a:t>类，图像数据转换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47319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 userDrawn="1"/>
        </p:nvPicPr>
        <p:blipFill rotWithShape="1">
          <a:blip r:embed="rId3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9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28C-907D-4BAA-B464-885BA79BB930}" type="datetime1">
              <a:rPr lang="en-US" altLang="zh-CN" smtClean="0"/>
              <a:t>10/13/2020</a:t>
            </a:fld>
            <a:endParaRPr lang="en-US" dirty="0"/>
          </a:p>
        </p:txBody>
      </p:sp>
      <p:pic>
        <p:nvPicPr>
          <p:cNvPr id="3" name="Picture 11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23AC-F8C2-4401-83F0-5DF19CBE3AF7}" type="datetime1">
              <a:rPr lang="en-US" altLang="zh-CN" smtClean="0"/>
              <a:t>10/13/2020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DD711-97CB-46CD-9076-31BF8E66043B}" type="datetime1">
              <a:rPr lang="en-US" altLang="zh-CN" smtClean="0"/>
              <a:t>10/13/2020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11" descr="PPT模版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16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gif"/><Relationship Id="rId4" Type="http://schemas.openxmlformats.org/officeDocument/2006/relationships/image" Target="../media/image1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51" y="1052286"/>
            <a:ext cx="9412698" cy="5275944"/>
          </a:xfrm>
          <a:prstGeom prst="rect">
            <a:avLst/>
          </a:prstGeom>
          <a:solidFill>
            <a:schemeClr val="accent1">
              <a:alpha val="2000"/>
            </a:schemeClr>
          </a:solidFill>
          <a:effectLst>
            <a:outerShdw blurRad="5207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2652493" y="350407"/>
            <a:ext cx="688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MoCAD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Carla-python Experimental Course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33083" y="1579307"/>
            <a:ext cx="6325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 dirty="0" smtClean="0">
                <a:solidFill>
                  <a:schemeClr val="dk1"/>
                </a:solidFill>
              </a:rPr>
              <a:t>Carla Sensors and Control a Vehicle by Keyboard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chemeClr val="dk1"/>
                </a:solidFill>
              </a:rPr>
              <a:t> </a:t>
            </a:r>
            <a:endParaRPr lang="zh-CN" alt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3443447" y="271650"/>
            <a:ext cx="53051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 Control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Vehicle by Keyboard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1623" y="1070555"/>
            <a:ext cx="5368119" cy="5061045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47506" y="1070555"/>
            <a:ext cx="45416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Carla.VehicleControl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and </a:t>
            </a:r>
            <a:r>
              <a:rPr lang="en-US" altLang="zh-CN" sz="20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Pygame</a:t>
            </a:r>
            <a:endParaRPr lang="zh-CN" altLang="en-US" sz="2000" dirty="0"/>
          </a:p>
        </p:txBody>
      </p:sp>
      <p:sp>
        <p:nvSpPr>
          <p:cNvPr id="9" name="圆角矩形 8"/>
          <p:cNvSpPr/>
          <p:nvPr/>
        </p:nvSpPr>
        <p:spPr>
          <a:xfrm>
            <a:off x="6430708" y="3886291"/>
            <a:ext cx="4446558" cy="376359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6430709" y="3260381"/>
            <a:ext cx="2676898" cy="232012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6430708" y="1872997"/>
            <a:ext cx="2522223" cy="232012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415824" y="1622061"/>
            <a:ext cx="4490653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Pygame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keyboard event;</a:t>
            </a:r>
            <a:endParaRPr lang="en-US" altLang="zh-CN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Carla.VehicleControl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class;</a:t>
            </a:r>
            <a:endParaRPr lang="en-US" altLang="zh-CN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Carla.Vehicle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method </a:t>
            </a: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apply_control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endParaRPr lang="en-US" altLang="zh-CN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Camera sensor position;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947" y="3527783"/>
            <a:ext cx="4572000" cy="231457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757769" y="5891281"/>
            <a:ext cx="27943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Camera sensor position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2534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26954" y="271650"/>
            <a:ext cx="3338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 Different Sensors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06" y="1070555"/>
            <a:ext cx="21403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Depth 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Sensor</a:t>
            </a:r>
            <a:endParaRPr lang="zh-CN" altLang="zh-CN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184" y="1470666"/>
            <a:ext cx="4519897" cy="21550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9516" y="3921899"/>
            <a:ext cx="4585648" cy="2331405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1649442" y="4286403"/>
            <a:ext cx="2458534" cy="23555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06" y="3517814"/>
            <a:ext cx="5286233" cy="1982337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5006" y="2066607"/>
            <a:ext cx="2658129" cy="1484357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3135" y="2066606"/>
            <a:ext cx="2628104" cy="1484357"/>
          </a:xfrm>
          <a:prstGeom prst="rect">
            <a:avLst/>
          </a:prstGeom>
        </p:spPr>
      </p:pic>
      <p:sp>
        <p:nvSpPr>
          <p:cNvPr id="11" name="圆角矩形 10"/>
          <p:cNvSpPr/>
          <p:nvPr/>
        </p:nvSpPr>
        <p:spPr>
          <a:xfrm>
            <a:off x="475183" y="2946648"/>
            <a:ext cx="4519897" cy="23555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>
            <a:off x="475184" y="2066607"/>
            <a:ext cx="3519062" cy="23555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475183" y="3386315"/>
            <a:ext cx="3519064" cy="23555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21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26954" y="271650"/>
            <a:ext cx="3338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 Different Sensors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06" y="1070555"/>
            <a:ext cx="233653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Collision </a:t>
            </a:r>
            <a:r>
              <a:rPr lang="en-US" altLang="zh-CN" sz="2000" dirty="0"/>
              <a:t>detector</a:t>
            </a:r>
            <a:endParaRPr lang="zh-CN" altLang="zh-CN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95793" y="1664404"/>
            <a:ext cx="5777552" cy="155662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5793" y="3545378"/>
            <a:ext cx="5777552" cy="2232333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3066894" y="4973499"/>
            <a:ext cx="1880779" cy="23555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3021401" y="5492114"/>
            <a:ext cx="5451943" cy="23555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0069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26954" y="271650"/>
            <a:ext cx="3338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 Different Sensors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06" y="1070555"/>
            <a:ext cx="348845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GNSS sensor and IMU sensor</a:t>
            </a:r>
            <a:endParaRPr lang="zh-CN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9776" y="1470665"/>
            <a:ext cx="5604379" cy="487554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8695" y="1470665"/>
            <a:ext cx="6008714" cy="3658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7987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426954" y="271650"/>
            <a:ext cx="33380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5. Different Sensors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7506" y="1070555"/>
            <a:ext cx="2326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O</a:t>
            </a:r>
            <a:r>
              <a:rPr lang="zh-CN" altLang="zh-CN" sz="2000" dirty="0" smtClean="0"/>
              <a:t>bstacle detector</a:t>
            </a:r>
            <a:endParaRPr lang="zh-CN" altLang="zh-CN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8203" y="1070555"/>
            <a:ext cx="6135643" cy="4693908"/>
          </a:xfrm>
          <a:prstGeom prst="rect">
            <a:avLst/>
          </a:prstGeom>
        </p:spPr>
      </p:pic>
      <p:sp>
        <p:nvSpPr>
          <p:cNvPr id="6" name="圆角矩形 5"/>
          <p:cNvSpPr/>
          <p:nvPr/>
        </p:nvSpPr>
        <p:spPr>
          <a:xfrm>
            <a:off x="5757418" y="2652295"/>
            <a:ext cx="2481282" cy="82403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>
            <a:off x="5757418" y="5261812"/>
            <a:ext cx="2749685" cy="502652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645" y="2060603"/>
            <a:ext cx="4572000" cy="2581275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2240481" y="4816151"/>
            <a:ext cx="17123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Control distance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7725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51" y="1052286"/>
            <a:ext cx="9412698" cy="5275944"/>
          </a:xfrm>
          <a:prstGeom prst="rect">
            <a:avLst/>
          </a:prstGeom>
          <a:solidFill>
            <a:schemeClr val="accent1">
              <a:alpha val="2000"/>
            </a:schemeClr>
          </a:solidFill>
          <a:effectLst>
            <a:outerShdw blurRad="5207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DBFA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52493" y="350407"/>
            <a:ext cx="688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MoCAD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Carla-python Experimental Course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933083" y="1579307"/>
            <a:ext cx="632583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 dirty="0" smtClean="0">
                <a:solidFill>
                  <a:schemeClr val="dk1"/>
                </a:solidFill>
              </a:rPr>
              <a:t>Carla Sensors and Control a Vehicle by Keyboard</a:t>
            </a:r>
            <a:r>
              <a:rPr lang="en-US" altLang="zh-CN" sz="2400" dirty="0" smtClean="0"/>
              <a:t> </a:t>
            </a:r>
            <a:r>
              <a:rPr lang="en-US" altLang="zh-CN" sz="2400" dirty="0" smtClean="0">
                <a:solidFill>
                  <a:schemeClr val="dk1"/>
                </a:solidFill>
              </a:rPr>
              <a:t> </a:t>
            </a:r>
            <a:endParaRPr lang="zh-CN" altLang="en-US" sz="2400" dirty="0">
              <a:solidFill>
                <a:schemeClr val="dk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668624" y="3367092"/>
            <a:ext cx="25306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600" b="1" dirty="0" smtClean="0">
                <a:solidFill>
                  <a:srgbClr val="002060"/>
                </a:solidFill>
              </a:rPr>
              <a:t>Game over !</a:t>
            </a:r>
            <a:endParaRPr lang="zh-CN" altLang="en-US" sz="3600" b="1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31425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5763" y="391952"/>
            <a:ext cx="26922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Course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contents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91294" y="2344088"/>
            <a:ext cx="4409412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Carla RGB-camera Sensor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Time step (Frame per second FPS)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Synchronous and Asynchronous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Control a Vehicle by Keyboard 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/>
              <a:t>Sensors: Depth-camera, collision, GNSS …</a:t>
            </a:r>
          </a:p>
        </p:txBody>
      </p:sp>
    </p:spTree>
    <p:extLst>
      <p:ext uri="{BB962C8B-B14F-4D97-AF65-F5344CB8AC3E}">
        <p14:creationId xmlns:p14="http://schemas.microsoft.com/office/powerpoint/2010/main" val="22430502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55172" y="336351"/>
            <a:ext cx="44867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Carla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RGB-camera Sensor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8231" y="3634852"/>
            <a:ext cx="4642844" cy="2750023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1179" y="1560392"/>
            <a:ext cx="4407722" cy="478354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71453" y="1123666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 Carla Doc for sensors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8231" y="1560392"/>
            <a:ext cx="4572000" cy="1988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814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55172" y="295407"/>
            <a:ext cx="44867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Carla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RGB-camera Sensor</a:t>
            </a:r>
          </a:p>
        </p:txBody>
      </p:sp>
      <p:sp>
        <p:nvSpPr>
          <p:cNvPr id="4" name="矩形 3"/>
          <p:cNvSpPr/>
          <p:nvPr/>
        </p:nvSpPr>
        <p:spPr>
          <a:xfrm>
            <a:off x="271453" y="1123666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RGB-camera sensor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70583" y="1793121"/>
            <a:ext cx="4276940" cy="212147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RGB-camera blueprint</a:t>
            </a:r>
            <a:r>
              <a:rPr lang="zh-CN" altLang="en-US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 the attribute of camera;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camera sensor to the 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vehicle;</a:t>
            </a:r>
            <a:endParaRPr lang="en-US" altLang="zh-CN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Server listen to the data;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to actor list to destroy;</a:t>
            </a:r>
            <a:endParaRPr lang="zh-CN" altLang="en-US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7798022"/>
              </p:ext>
            </p:extLst>
          </p:nvPr>
        </p:nvGraphicFramePr>
        <p:xfrm>
          <a:off x="5377220" y="1224360"/>
          <a:ext cx="6473588" cy="51406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73588"/>
              </a:tblGrid>
              <a:tr h="514065">
                <a:tc>
                  <a:txBody>
                    <a:bodyPr/>
                    <a:lstStyle/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900" kern="0" dirty="0">
                          <a:effectLst/>
                        </a:rPr>
                        <a:t>        </a:t>
                      </a:r>
                      <a:endParaRPr lang="en-US" sz="900" kern="0" dirty="0" smtClean="0">
                        <a:effectLst/>
                      </a:endParaRPr>
                    </a:p>
                    <a:p>
                      <a:pPr algn="l">
                        <a:lnSpc>
                          <a:spcPts val="1500"/>
                        </a:lnSpc>
                        <a:spcAft>
                          <a:spcPts val="0"/>
                        </a:spcAft>
                      </a:pPr>
                      <a:r>
                        <a:rPr lang="en-US" sz="1600" b="0" kern="1200" dirty="0" err="1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rgb_camera_bp</a:t>
                      </a:r>
                      <a:r>
                        <a:rPr lang="en-US" sz="1600" b="0" kern="1200" dirty="0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sz="16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= </a:t>
                      </a:r>
                      <a:r>
                        <a:rPr lang="en-US" sz="1600" b="0" kern="1200" dirty="0" err="1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blueprint_library.find</a:t>
                      </a:r>
                      <a:r>
                        <a:rPr lang="en-US" sz="16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('</a:t>
                      </a:r>
                      <a:r>
                        <a:rPr lang="en-US" sz="1600" b="0" kern="1200" dirty="0" err="1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sensor.camera.rgb</a:t>
                      </a:r>
                      <a:r>
                        <a:rPr lang="en-US" sz="16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')</a:t>
                      </a:r>
                      <a:endParaRPr lang="zh-CN" sz="1600" b="0" kern="1200" dirty="0">
                        <a:solidFill>
                          <a:srgbClr val="40404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95250" marR="95250" marT="0" marB="0"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7959922"/>
              </p:ext>
            </p:extLst>
          </p:nvPr>
        </p:nvGraphicFramePr>
        <p:xfrm>
          <a:off x="5377220" y="1918141"/>
          <a:ext cx="6473588" cy="82926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73588"/>
              </a:tblGrid>
              <a:tr h="829268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1200" dirty="0" err="1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rgb_camera_bp.set_attribute</a:t>
                      </a:r>
                      <a:r>
                        <a:rPr lang="en-US" altLang="zh-CN" sz="1200" b="0" kern="1200" dirty="0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("</a:t>
                      </a:r>
                      <a:r>
                        <a:rPr lang="en-US" altLang="zh-CN" sz="1200" b="0" kern="1200" dirty="0" err="1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image_size_x</a:t>
                      </a:r>
                      <a:r>
                        <a:rPr lang="en-US" altLang="zh-CN" sz="1200" b="0" kern="1200" dirty="0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", %f"%(IMG_WIDTH))</a:t>
                      </a:r>
                      <a:endParaRPr lang="en-US" sz="1200" b="0" kern="1200" dirty="0" smtClean="0">
                        <a:solidFill>
                          <a:srgbClr val="40404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1200" dirty="0" err="1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rgb_camera_bp.set_attribute</a:t>
                      </a:r>
                      <a:r>
                        <a:rPr lang="en-US" altLang="zh-CN" sz="1200" b="0" kern="1200" dirty="0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("</a:t>
                      </a:r>
                      <a:r>
                        <a:rPr lang="en-US" altLang="zh-CN" sz="1200" b="0" kern="1200" dirty="0" err="1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image_size_y</a:t>
                      </a:r>
                      <a:r>
                        <a:rPr lang="en-US" altLang="zh-CN" sz="1200" b="0" kern="1200" dirty="0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", "%f"%(IMG_HEIGHT))   # image height</a:t>
                      </a:r>
                      <a:endParaRPr lang="en-US" sz="1200" b="0" kern="1200" dirty="0" smtClean="0">
                        <a:solidFill>
                          <a:srgbClr val="40404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200" b="0" kern="1200" dirty="0" err="1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rgb_camera_bp.set_attribute</a:t>
                      </a:r>
                      <a:r>
                        <a:rPr lang="en-US" altLang="zh-CN" sz="1200" b="0" kern="1200" dirty="0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("</a:t>
                      </a:r>
                      <a:r>
                        <a:rPr lang="en-US" altLang="zh-CN" sz="1200" b="0" kern="1200" dirty="0" err="1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fov</a:t>
                      </a:r>
                      <a:r>
                        <a:rPr lang="en-US" altLang="zh-CN" sz="1200" b="0" kern="1200" dirty="0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", "110")          # Horizontal field of view in degrees</a:t>
                      </a:r>
                      <a:endParaRPr lang="en-US" sz="1200" b="0" kern="1200" dirty="0" smtClean="0">
                        <a:solidFill>
                          <a:srgbClr val="40404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95250" marR="95250" marT="0" marB="0"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" name="表格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6702521"/>
              </p:ext>
            </p:extLst>
          </p:nvPr>
        </p:nvGraphicFramePr>
        <p:xfrm>
          <a:off x="5377220" y="2927125"/>
          <a:ext cx="6473588" cy="510886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73588"/>
              </a:tblGrid>
              <a:tr h="510886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0" kern="1200" dirty="0" err="1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spawn_point</a:t>
                      </a:r>
                      <a:r>
                        <a:rPr lang="en-US" sz="900" b="0" kern="1200" dirty="0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 </a:t>
                      </a:r>
                      <a:r>
                        <a:rPr lang="en-US" sz="9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= </a:t>
                      </a:r>
                      <a:r>
                        <a:rPr lang="en-US" sz="900" b="0" kern="1200" dirty="0" err="1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carla.Transform</a:t>
                      </a:r>
                      <a:r>
                        <a:rPr lang="en-US" sz="9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sz="900" b="0" kern="1200" dirty="0" err="1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carla.Location</a:t>
                      </a:r>
                      <a:r>
                        <a:rPr lang="en-US" sz="9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(x=2.5, y=0.0, z=1.0), </a:t>
                      </a:r>
                      <a:r>
                        <a:rPr lang="en-US" sz="900" b="0" kern="1200" dirty="0" err="1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carla.Rotation</a:t>
                      </a:r>
                      <a:r>
                        <a:rPr lang="en-US" sz="9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(pitch=-20.0, yaw=0.0, roll=0.0))</a:t>
                      </a:r>
                      <a:endParaRPr lang="zh-CN" sz="900" b="0" kern="1200" dirty="0">
                        <a:solidFill>
                          <a:srgbClr val="40404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900" b="0" kern="1200" dirty="0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sensor </a:t>
                      </a:r>
                      <a:r>
                        <a:rPr lang="en-US" sz="9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= </a:t>
                      </a:r>
                      <a:r>
                        <a:rPr lang="en-US" sz="900" b="0" kern="1200" dirty="0" err="1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world.spawn_actor</a:t>
                      </a:r>
                      <a:r>
                        <a:rPr lang="en-US" sz="9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</a:t>
                      </a:r>
                      <a:r>
                        <a:rPr lang="en-US" sz="900" b="0" kern="1200" dirty="0" err="1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rgb_camera_bp</a:t>
                      </a:r>
                      <a:r>
                        <a:rPr lang="en-US" sz="9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, </a:t>
                      </a:r>
                      <a:r>
                        <a:rPr lang="en-US" sz="900" b="0" kern="1200" dirty="0" err="1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spawn_point</a:t>
                      </a:r>
                      <a:r>
                        <a:rPr lang="en-US" sz="9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, </a:t>
                      </a:r>
                      <a:r>
                        <a:rPr lang="en-US" sz="900" b="0" kern="1200" dirty="0" err="1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attach_to</a:t>
                      </a:r>
                      <a:r>
                        <a:rPr lang="en-US" sz="900" b="0" kern="1200" dirty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=vehicle)</a:t>
                      </a:r>
                      <a:endParaRPr lang="zh-CN" sz="900" b="0" kern="1200" dirty="0">
                        <a:solidFill>
                          <a:srgbClr val="40404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95250" marR="95250" marT="0" marB="0"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1308" y="4466710"/>
            <a:ext cx="2703536" cy="184978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03264" y="4466710"/>
            <a:ext cx="3082551" cy="1849788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80337" y="4466710"/>
            <a:ext cx="2691878" cy="1849788"/>
          </a:xfrm>
          <a:prstGeom prst="rect">
            <a:avLst/>
          </a:prstGeom>
        </p:spPr>
      </p:pic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50584429"/>
              </p:ext>
            </p:extLst>
          </p:nvPr>
        </p:nvGraphicFramePr>
        <p:xfrm>
          <a:off x="5377220" y="3579294"/>
          <a:ext cx="6473588" cy="41082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6473588"/>
              </a:tblGrid>
              <a:tr h="410828">
                <a:tc>
                  <a:txBody>
                    <a:bodyPr/>
                    <a:lstStyle/>
                    <a:p>
                      <a:pPr marL="0" algn="l" defTabSz="914400" rtl="0" eaLnBrk="1" latinLnBrk="0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600" b="1" kern="1200" dirty="0" err="1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sensor.listen</a:t>
                      </a:r>
                      <a:r>
                        <a:rPr lang="en-US" altLang="zh-CN" sz="1600" b="1" kern="1200" dirty="0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(lambda data: </a:t>
                      </a:r>
                      <a:r>
                        <a:rPr lang="en-US" altLang="zh-CN" sz="1600" b="1" kern="1200" dirty="0" err="1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process_img</a:t>
                      </a:r>
                      <a:r>
                        <a:rPr lang="en-US" altLang="zh-CN" sz="1600" b="1" kern="1200" dirty="0" smtClean="0">
                          <a:solidFill>
                            <a:srgbClr val="404040"/>
                          </a:solidFill>
                          <a:latin typeface="Microsoft YaHei UI" panose="020B0503020204020204" pitchFamily="34" charset="-122"/>
                          <a:ea typeface="Microsoft YaHei UI" panose="020B0503020204020204" pitchFamily="34" charset="-122"/>
                          <a:cs typeface="+mn-cs"/>
                        </a:rPr>
                        <a:t>(data))</a:t>
                      </a:r>
                      <a:endParaRPr lang="zh-CN" sz="1600" b="1" kern="1200" dirty="0">
                        <a:solidFill>
                          <a:srgbClr val="404040"/>
                        </a:solidFill>
                        <a:latin typeface="Microsoft YaHei UI" panose="020B0503020204020204" pitchFamily="34" charset="-122"/>
                        <a:ea typeface="Microsoft YaHei UI" panose="020B0503020204020204" pitchFamily="34" charset="-122"/>
                        <a:cs typeface="+mn-cs"/>
                      </a:endParaRPr>
                    </a:p>
                  </a:txBody>
                  <a:tcPr marL="95250" marR="95250" marT="0" marB="0">
                    <a:solidFill>
                      <a:schemeClr val="accent1">
                        <a:alpha val="4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63139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59721" y="272662"/>
            <a:ext cx="44867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Carla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RGB-camera Sensor</a:t>
            </a:r>
          </a:p>
        </p:txBody>
      </p:sp>
      <p:sp>
        <p:nvSpPr>
          <p:cNvPr id="3" name="矩形 2"/>
          <p:cNvSpPr/>
          <p:nvPr/>
        </p:nvSpPr>
        <p:spPr>
          <a:xfrm>
            <a:off x="271453" y="1123666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RGB-camera sensor: listen to data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3360" y="1523776"/>
            <a:ext cx="5076967" cy="2147472"/>
          </a:xfrm>
          <a:prstGeom prst="rect">
            <a:avLst/>
          </a:prstGeom>
          <a:solidFill>
            <a:schemeClr val="accent1">
              <a:alpha val="42000"/>
            </a:schemeClr>
          </a:solidFill>
        </p:spPr>
      </p:pic>
      <p:sp>
        <p:nvSpPr>
          <p:cNvPr id="5" name="矩形 4"/>
          <p:cNvSpPr/>
          <p:nvPr/>
        </p:nvSpPr>
        <p:spPr>
          <a:xfrm>
            <a:off x="693329" y="1765826"/>
            <a:ext cx="4049507" cy="21698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Raw image;</a:t>
            </a:r>
            <a:endParaRPr lang="en-US" altLang="zh-CN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RGB channels;</a:t>
            </a:r>
            <a:endParaRPr lang="en-US" altLang="zh-CN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Switch width and height;</a:t>
            </a:r>
            <a:endParaRPr lang="en-US" altLang="zh-CN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Pygame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shows the image;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Carla.SensorData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-&gt;</a:t>
            </a: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Carla.Image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endParaRPr lang="en-US" altLang="zh-CN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459818" y="4465899"/>
            <a:ext cx="4670125" cy="12772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Problems</a:t>
            </a:r>
            <a:r>
              <a:rPr lang="zh-CN" altLang="en-US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sz="1400" b="1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RGB-image Frame per second 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FPS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）？；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Server Carla simulator FPS ? 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Server – Client Synchronous or Asynchronous 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？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81" y="4163938"/>
            <a:ext cx="2361064" cy="169653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722" y="4163938"/>
            <a:ext cx="2264731" cy="16965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7930" y="4163938"/>
            <a:ext cx="2403523" cy="169653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2606722" y="6060129"/>
            <a:ext cx="227171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Process the image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95285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9467" y="190774"/>
            <a:ext cx="58130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Time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(Frame per second FPS)</a:t>
            </a:r>
          </a:p>
        </p:txBody>
      </p:sp>
      <p:sp>
        <p:nvSpPr>
          <p:cNvPr id="3" name="矩形 2"/>
          <p:cNvSpPr/>
          <p:nvPr/>
        </p:nvSpPr>
        <p:spPr>
          <a:xfrm>
            <a:off x="253248" y="1115152"/>
            <a:ext cx="254454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Client -- </a:t>
            </a:r>
            <a:r>
              <a:rPr lang="en-US" altLang="zh-CN" sz="20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pygame</a:t>
            </a:r>
            <a:endParaRPr lang="zh-CN" altLang="en-US" sz="2000" dirty="0"/>
          </a:p>
        </p:txBody>
      </p:sp>
      <p:grpSp>
        <p:nvGrpSpPr>
          <p:cNvPr id="13" name="组合 12"/>
          <p:cNvGrpSpPr/>
          <p:nvPr/>
        </p:nvGrpSpPr>
        <p:grpSpPr>
          <a:xfrm>
            <a:off x="2321026" y="1684064"/>
            <a:ext cx="7549948" cy="4518458"/>
            <a:chOff x="686937" y="1668022"/>
            <a:chExt cx="7549948" cy="451845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86937" y="1668022"/>
              <a:ext cx="7549948" cy="4241459"/>
            </a:xfrm>
            <a:prstGeom prst="rect">
              <a:avLst/>
            </a:prstGeom>
          </p:spPr>
        </p:pic>
        <p:sp>
          <p:nvSpPr>
            <p:cNvPr id="5" name="圆角矩形 4"/>
            <p:cNvSpPr/>
            <p:nvPr/>
          </p:nvSpPr>
          <p:spPr>
            <a:xfrm>
              <a:off x="686937" y="2970663"/>
              <a:ext cx="2110854" cy="368489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圆角矩形 5"/>
            <p:cNvSpPr/>
            <p:nvPr/>
          </p:nvSpPr>
          <p:spPr>
            <a:xfrm>
              <a:off x="1003111" y="4578825"/>
              <a:ext cx="1876567" cy="211540"/>
            </a:xfrm>
            <a:prstGeom prst="round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8" name="直接箭头连接符 7"/>
            <p:cNvCxnSpPr/>
            <p:nvPr/>
          </p:nvCxnSpPr>
          <p:spPr>
            <a:xfrm flipV="1">
              <a:off x="2947916" y="3034352"/>
              <a:ext cx="1273791" cy="90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4385649" y="2858785"/>
              <a:ext cx="226337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1. Apply </a:t>
              </a:r>
              <a:r>
                <a:rPr lang="en-US" altLang="zh-CN" dirty="0" err="1" smtClean="0"/>
                <a:t>pygame</a:t>
              </a:r>
              <a:r>
                <a:rPr lang="en-US" altLang="zh-CN" dirty="0" smtClean="0"/>
                <a:t> clock</a:t>
              </a:r>
              <a:endParaRPr lang="zh-CN" altLang="en-US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4385649" y="4421033"/>
              <a:ext cx="14001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2. Tick 10 fps</a:t>
              </a:r>
              <a:endParaRPr lang="zh-CN" altLang="en-US" dirty="0"/>
            </a:p>
          </p:txBody>
        </p:sp>
        <p:cxnSp>
          <p:nvCxnSpPr>
            <p:cNvPr id="11" name="直接箭头连接符 10"/>
            <p:cNvCxnSpPr/>
            <p:nvPr/>
          </p:nvCxnSpPr>
          <p:spPr>
            <a:xfrm flipV="1">
              <a:off x="2982035" y="4569726"/>
              <a:ext cx="1273791" cy="9099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4385649" y="5540149"/>
              <a:ext cx="3017686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3</a:t>
              </a:r>
              <a:r>
                <a:rPr lang="en-US" altLang="zh-CN" dirty="0" smtClean="0"/>
                <a:t>. Highest FPS is up to your PC</a:t>
              </a:r>
            </a:p>
            <a:p>
              <a:r>
                <a:rPr lang="en-US" altLang="zh-CN" dirty="0" smtClean="0"/>
                <a:t>4. Time step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71157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89467" y="190774"/>
            <a:ext cx="581306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Time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(Frame per second FPS)</a:t>
            </a:r>
          </a:p>
        </p:txBody>
      </p:sp>
      <p:sp>
        <p:nvSpPr>
          <p:cNvPr id="3" name="矩形 2"/>
          <p:cNvSpPr/>
          <p:nvPr/>
        </p:nvSpPr>
        <p:spPr>
          <a:xfrm>
            <a:off x="0" y="1093301"/>
            <a:ext cx="3248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Server: Carla simulator</a:t>
            </a:r>
            <a:endParaRPr lang="zh-CN" altLang="en-US" sz="2000" dirty="0"/>
          </a:p>
        </p:txBody>
      </p:sp>
      <p:sp>
        <p:nvSpPr>
          <p:cNvPr id="7" name="文本框 6"/>
          <p:cNvSpPr txBox="1"/>
          <p:nvPr/>
        </p:nvSpPr>
        <p:spPr>
          <a:xfrm>
            <a:off x="271473" y="1571049"/>
            <a:ext cx="7155549" cy="19851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Simulation time-step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time span that went by between those </a:t>
            </a: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two simulation </a:t>
            </a:r>
            <a:r>
              <a:rPr lang="en-US" altLang="zh-CN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moments</a:t>
            </a:r>
            <a:r>
              <a:rPr lang="zh-CN" altLang="en-US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b="1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eal time 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client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simulation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time 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server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）；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Time-step can be </a:t>
            </a: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fixed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or </a:t>
            </a: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variable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depending on user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preferences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Limitation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If the time-step is greater than </a:t>
            </a:r>
            <a:r>
              <a:rPr lang="en-US" altLang="zh-CN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0.1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there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will not be enough physical </a:t>
            </a:r>
            <a:r>
              <a:rPr lang="en-US" altLang="zh-CN" sz="14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substeps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271473" y="3752774"/>
            <a:ext cx="387798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 Why simulation time-step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Collect data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Simulation recording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	</a:t>
            </a:r>
            <a:endParaRPr lang="zh-CN" altLang="zh-CN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31408" y="5057337"/>
            <a:ext cx="9593267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 Server – Client (</a:t>
            </a:r>
            <a:r>
              <a:rPr lang="en-US" altLang="zh-CN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synchronous or asynchronous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Sensor data: 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simulator waits for the sensor data to be ready before sending the measurements.</a:t>
            </a:r>
            <a:endParaRPr lang="zh-CN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800100" lvl="1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Control message: The simulator halts each frame until a control message is received.</a:t>
            </a:r>
            <a:endParaRPr lang="zh-CN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0" y="989262"/>
            <a:ext cx="4939709" cy="390625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7315200" y="4973153"/>
            <a:ext cx="49221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Time-step can be </a:t>
            </a:r>
            <a:r>
              <a:rPr lang="en-US" altLang="zh-CN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fixed</a:t>
            </a: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or </a:t>
            </a:r>
            <a:r>
              <a:rPr lang="en-US" altLang="zh-CN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variable 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 UE4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04566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1881" y="254464"/>
            <a:ext cx="5508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Synchronous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Asynchronous</a:t>
            </a:r>
          </a:p>
        </p:txBody>
      </p:sp>
      <p:sp>
        <p:nvSpPr>
          <p:cNvPr id="3" name="矩形 2"/>
          <p:cNvSpPr/>
          <p:nvPr/>
        </p:nvSpPr>
        <p:spPr>
          <a:xfrm>
            <a:off x="92915" y="1084203"/>
            <a:ext cx="324896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Server: Carla simulator</a:t>
            </a:r>
            <a:endParaRPr lang="zh-CN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504703" y="4231522"/>
            <a:ext cx="32517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Server(fps:15)/Client(fps:10)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75624" y="4223140"/>
            <a:ext cx="31170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Server(fps:15)/Client(fps:1)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03" y="1667721"/>
            <a:ext cx="3646227" cy="24384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9417598" y="4182913"/>
            <a:ext cx="249036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Synchronous(fps:15) 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218232" y="5148035"/>
            <a:ext cx="1164635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By default, CARLA runs in </a:t>
            </a:r>
            <a:r>
              <a:rPr lang="en-US" altLang="zh-CN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asynchronous mode</a:t>
            </a:r>
            <a:r>
              <a:rPr lang="zh-CN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server runs the simulation as fast as possible, without waiting for the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client.</a:t>
            </a:r>
            <a:endParaRPr lang="en-US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</a:t>
            </a:r>
            <a:r>
              <a:rPr lang="en-US" altLang="zh-CN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ynchronous </a:t>
            </a: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</a:t>
            </a:r>
            <a:r>
              <a:rPr lang="zh-CN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server waits for a client tick, a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“ready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go”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message, before updating to the following simulation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step.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If the client is too slow and the server does not wait, there will be </a:t>
            </a: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 overflow of information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many sensors and asynchrony, it would be impossible to know </a:t>
            </a: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if all the sensors are using data from the same moment in the simulation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</a:t>
            </a:r>
            <a:endParaRPr lang="zh-CN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624" y="1667722"/>
            <a:ext cx="3613839" cy="24384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4157" y="1667722"/>
            <a:ext cx="3267632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0535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341881" y="254464"/>
            <a:ext cx="550823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Synchronous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Asynchronous</a:t>
            </a:r>
          </a:p>
        </p:txBody>
      </p:sp>
      <p:sp>
        <p:nvSpPr>
          <p:cNvPr id="4" name="矩形 3"/>
          <p:cNvSpPr/>
          <p:nvPr/>
        </p:nvSpPr>
        <p:spPr>
          <a:xfrm>
            <a:off x="147506" y="1070555"/>
            <a:ext cx="359540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Using synchronous 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</a:t>
            </a:r>
            <a:endParaRPr lang="zh-CN" altLang="en-US" sz="2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439" y="1524779"/>
            <a:ext cx="7033042" cy="4532623"/>
          </a:xfrm>
          <a:prstGeom prst="rect">
            <a:avLst/>
          </a:prstGeom>
        </p:spPr>
      </p:pic>
      <p:cxnSp>
        <p:nvCxnSpPr>
          <p:cNvPr id="7" name="直接箭头连接符 6"/>
          <p:cNvCxnSpPr/>
          <p:nvPr/>
        </p:nvCxnSpPr>
        <p:spPr>
          <a:xfrm>
            <a:off x="6423545" y="2577155"/>
            <a:ext cx="291154" cy="22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6714699" y="1009556"/>
            <a:ext cx="2419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Carla </a:t>
            </a:r>
            <a:r>
              <a:rPr lang="en-US" altLang="zh-CN" dirty="0" err="1" smtClean="0"/>
              <a:t>SyncMode</a:t>
            </a:r>
            <a:r>
              <a:rPr lang="en-US" altLang="zh-CN" dirty="0" smtClean="0"/>
              <a:t> class</a:t>
            </a:r>
            <a:endParaRPr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943803" y="5106355"/>
            <a:ext cx="3987422" cy="234286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>
            <a:off x="723939" y="2464400"/>
            <a:ext cx="4289947" cy="232012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1013068" y="4364572"/>
            <a:ext cx="2983857" cy="259308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7487" y="1433002"/>
            <a:ext cx="3753134" cy="2820550"/>
          </a:xfrm>
          <a:prstGeom prst="rect">
            <a:avLst/>
          </a:prstGeom>
        </p:spPr>
      </p:pic>
      <p:sp>
        <p:nvSpPr>
          <p:cNvPr id="17" name="圆角矩形 16"/>
          <p:cNvSpPr/>
          <p:nvPr/>
        </p:nvSpPr>
        <p:spPr>
          <a:xfrm>
            <a:off x="8380869" y="2027832"/>
            <a:ext cx="849567" cy="19675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圆角矩形 17"/>
          <p:cNvSpPr/>
          <p:nvPr/>
        </p:nvSpPr>
        <p:spPr>
          <a:xfrm>
            <a:off x="7074950" y="2353672"/>
            <a:ext cx="849567" cy="16661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7074950" y="2557538"/>
            <a:ext cx="1573181" cy="12652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/>
          <p:nvPr/>
        </p:nvCxnSpPr>
        <p:spPr>
          <a:xfrm>
            <a:off x="9147982" y="2361308"/>
            <a:ext cx="291154" cy="22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/>
          <p:cNvSpPr/>
          <p:nvPr/>
        </p:nvSpPr>
        <p:spPr>
          <a:xfrm>
            <a:off x="9392668" y="2176642"/>
            <a:ext cx="15123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1.1 </a:t>
            </a:r>
            <a:r>
              <a:rPr lang="en-US" altLang="zh-CN" dirty="0" err="1" smtClean="0"/>
              <a:t>SyncMode</a:t>
            </a:r>
            <a:endParaRPr lang="zh-CN" altLang="en-US" dirty="0"/>
          </a:p>
        </p:txBody>
      </p:sp>
      <p:sp>
        <p:nvSpPr>
          <p:cNvPr id="22" name="圆角矩形 21"/>
          <p:cNvSpPr/>
          <p:nvPr/>
        </p:nvSpPr>
        <p:spPr>
          <a:xfrm>
            <a:off x="7313304" y="3604604"/>
            <a:ext cx="811663" cy="12652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>
            <a:off x="7074950" y="3909591"/>
            <a:ext cx="995426" cy="126524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8146172" y="3813148"/>
            <a:ext cx="291154" cy="2272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/>
          <p:cNvSpPr/>
          <p:nvPr/>
        </p:nvSpPr>
        <p:spPr>
          <a:xfrm>
            <a:off x="8429202" y="3630754"/>
            <a:ext cx="11592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1.2 Queue</a:t>
            </a:r>
            <a:endParaRPr lang="zh-CN" altLang="en-US" dirty="0"/>
          </a:p>
        </p:txBody>
      </p:sp>
      <p:cxnSp>
        <p:nvCxnSpPr>
          <p:cNvPr id="26" name="直接箭头连接符 25"/>
          <p:cNvCxnSpPr/>
          <p:nvPr/>
        </p:nvCxnSpPr>
        <p:spPr>
          <a:xfrm>
            <a:off x="4340038" y="4474191"/>
            <a:ext cx="291154" cy="22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文本框 26"/>
          <p:cNvSpPr txBox="1"/>
          <p:nvPr/>
        </p:nvSpPr>
        <p:spPr>
          <a:xfrm>
            <a:off x="4583373" y="4287124"/>
            <a:ext cx="1336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Client FPS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 flipV="1">
            <a:off x="5231257" y="4471790"/>
            <a:ext cx="1378809" cy="690479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6714699" y="4285270"/>
            <a:ext cx="15150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3. Sensor data</a:t>
            </a:r>
            <a:endParaRPr lang="zh-CN" altLang="en-US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1180" y="4655207"/>
            <a:ext cx="3846323" cy="1172388"/>
          </a:xfrm>
          <a:prstGeom prst="rect">
            <a:avLst/>
          </a:prstGeom>
        </p:spPr>
      </p:pic>
      <p:sp>
        <p:nvSpPr>
          <p:cNvPr id="32" name="圆角矩形 31"/>
          <p:cNvSpPr/>
          <p:nvPr/>
        </p:nvSpPr>
        <p:spPr>
          <a:xfrm>
            <a:off x="7735962" y="5533195"/>
            <a:ext cx="2358832" cy="172733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0540621" y="5573167"/>
            <a:ext cx="15370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2.1 timestamp</a:t>
            </a:r>
            <a:endParaRPr lang="zh-CN" altLang="en-US" dirty="0"/>
          </a:p>
        </p:txBody>
      </p:sp>
      <p:cxnSp>
        <p:nvCxnSpPr>
          <p:cNvPr id="34" name="直接箭头连接符 33"/>
          <p:cNvCxnSpPr/>
          <p:nvPr/>
        </p:nvCxnSpPr>
        <p:spPr>
          <a:xfrm>
            <a:off x="10190121" y="5625465"/>
            <a:ext cx="395787" cy="13236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5127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1316</TotalTime>
  <Words>633</Words>
  <Application>Microsoft Office PowerPoint</Application>
  <PresentationFormat>宽屏</PresentationFormat>
  <Paragraphs>126</Paragraphs>
  <Slides>15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Microsoft YaHei UI</vt:lpstr>
      <vt:lpstr>等线</vt:lpstr>
      <vt:lpstr>等线 Light</vt:lpstr>
      <vt:lpstr>宋体</vt:lpstr>
      <vt:lpstr>Arial</vt:lpstr>
      <vt:lpstr>Calibri</vt:lpstr>
      <vt:lpstr>Calibri Light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Yandong</dc:creator>
  <cp:lastModifiedBy>Liu Yandong</cp:lastModifiedBy>
  <cp:revision>111</cp:revision>
  <dcterms:created xsi:type="dcterms:W3CDTF">2020-09-27T06:06:02Z</dcterms:created>
  <dcterms:modified xsi:type="dcterms:W3CDTF">2020-10-12T23:02:06Z</dcterms:modified>
</cp:coreProperties>
</file>